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5" r:id="rId1"/>
  </p:sldMasterIdLst>
  <p:notesMasterIdLst>
    <p:notesMasterId r:id="rId9"/>
  </p:notesMasterIdLst>
  <p:handoutMasterIdLst>
    <p:handoutMasterId r:id="rId10"/>
  </p:handoutMasterIdLst>
  <p:sldIdLst>
    <p:sldId id="282" r:id="rId2"/>
    <p:sldId id="281" r:id="rId3"/>
    <p:sldId id="295" r:id="rId4"/>
    <p:sldId id="286" r:id="rId5"/>
    <p:sldId id="292" r:id="rId6"/>
    <p:sldId id="293" r:id="rId7"/>
    <p:sldId id="296" r:id="rId8"/>
  </p:sldIdLst>
  <p:sldSz cx="37463413" cy="210677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2" userDrawn="1">
          <p15:clr>
            <a:srgbClr val="A4A3A4"/>
          </p15:clr>
        </p15:guide>
        <p15:guide id="2" orient="horz" pos="3396" userDrawn="1">
          <p15:clr>
            <a:srgbClr val="A4A3A4"/>
          </p15:clr>
        </p15:guide>
        <p15:guide id="3" pos="23056" userDrawn="1">
          <p15:clr>
            <a:srgbClr val="A4A3A4"/>
          </p15:clr>
        </p15:guide>
        <p15:guide id="4" pos="520" userDrawn="1">
          <p15:clr>
            <a:srgbClr val="A4A3A4"/>
          </p15:clr>
        </p15:guide>
        <p15:guide id="5" pos="5848" userDrawn="1">
          <p15:clr>
            <a:srgbClr val="A4A3A4"/>
          </p15:clr>
        </p15:guide>
        <p15:guide id="6" pos="6232" userDrawn="1">
          <p15:clr>
            <a:srgbClr val="A4A3A4"/>
          </p15:clr>
        </p15:guide>
        <p15:guide id="7" pos="11608" userDrawn="1">
          <p15:clr>
            <a:srgbClr val="A4A3A4"/>
          </p15:clr>
        </p15:guide>
        <p15:guide id="8" pos="11992" userDrawn="1">
          <p15:clr>
            <a:srgbClr val="A4A3A4"/>
          </p15:clr>
        </p15:guide>
        <p15:guide id="9" pos="17368" userDrawn="1">
          <p15:clr>
            <a:srgbClr val="A4A3A4"/>
          </p15:clr>
        </p15:guide>
        <p15:guide id="10" pos="17752" userDrawn="1">
          <p15:clr>
            <a:srgbClr val="A4A3A4"/>
          </p15:clr>
        </p15:guide>
        <p15:guide id="11" orient="horz" pos="12684" userDrawn="1">
          <p15:clr>
            <a:srgbClr val="A4A3A4"/>
          </p15:clr>
        </p15:guide>
        <p15:guide id="12" orient="horz" pos="36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ah Cheves" initials="HC" lastIdx="15" clrIdx="0">
    <p:extLst>
      <p:ext uri="{19B8F6BF-5375-455C-9EA6-DF929625EA0E}">
        <p15:presenceInfo xmlns:p15="http://schemas.microsoft.com/office/powerpoint/2012/main" userId="S::hcheves@usc.edu::1d4165aa-1380-4bd5-b792-7aa6308a4ef1" providerId="AD"/>
      </p:ext>
    </p:extLst>
  </p:cmAuthor>
  <p:cmAuthor id="2" name="Yujia Zhang" initials="YZ" lastIdx="2" clrIdx="1">
    <p:extLst>
      <p:ext uri="{19B8F6BF-5375-455C-9EA6-DF929625EA0E}">
        <p15:presenceInfo xmlns:p15="http://schemas.microsoft.com/office/powerpoint/2012/main" userId="S::zhan834@usc.edu::8abf8aba-2b2a-4aaf-83f7-0a725d44588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00"/>
    <a:srgbClr val="FF0000"/>
    <a:srgbClr val="FFCC00"/>
    <a:srgbClr val="F5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93"/>
    <p:restoredTop sz="93631"/>
  </p:normalViewPr>
  <p:slideViewPr>
    <p:cSldViewPr snapToGrid="0" snapToObjects="1">
      <p:cViewPr varScale="1">
        <p:scale>
          <a:sx n="33" d="100"/>
          <a:sy n="33" d="100"/>
        </p:scale>
        <p:origin x="1496" y="232"/>
      </p:cViewPr>
      <p:guideLst>
        <p:guide orient="horz" pos="3132"/>
        <p:guide orient="horz" pos="3396"/>
        <p:guide pos="23056"/>
        <p:guide pos="520"/>
        <p:guide pos="5848"/>
        <p:guide pos="6232"/>
        <p:guide pos="11608"/>
        <p:guide pos="11992"/>
        <p:guide pos="17368"/>
        <p:guide pos="17752"/>
        <p:guide orient="horz" pos="12684"/>
        <p:guide orient="horz" pos="36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3784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36533-E22B-2B4C-B5E8-F902600A42DB}" type="datetimeFigureOut">
              <a:rPr lang="en-US" smtClean="0"/>
              <a:t>5/27/22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DD426-1ACA-1E4C-AE87-A547C473B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78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86D7A-222B-BC4E-982C-46748DC477C8}" type="datetimeFigureOut">
              <a:rPr lang="en-US" smtClean="0"/>
              <a:t>5/27/22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0EF6E-EB4E-C743-B793-CD7D10150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80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Studies have found a strong association between a locus on a specific gene cluster on chromosome three (chr3p21.31) and outcome severity, such as respiratory failure.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Cellular models have suggested an explanation for blood type modulation of infection, evidencing that spike protein/Angiotensin-converting enzyme 2 (ACE2)-dependent adhesion to ACE2-expressing cell lines was specifically inhibited by monoclonal or natural human anti-A antibodies, so individuals with non-A blood types, specifically O or B blood types, which produce anti-A antibodies, may be less susceptible to severe acute respiratory syndrome coronavirus 2 (SARS-CoV-2) infection due to the inhibitory effects of anti-A antibodies.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0EF6E-EB4E-C743-B793-CD7D10150F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03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0EF6E-EB4E-C743-B793-CD7D10150F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03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0EF6E-EB4E-C743-B793-CD7D10150F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11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0EF6E-EB4E-C743-B793-CD7D10150F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91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0EF6E-EB4E-C743-B793-CD7D10150F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44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F9FFF-AC8A-4546-975B-5ED836DC3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927" y="3447889"/>
            <a:ext cx="28097560" cy="7334685"/>
          </a:xfrm>
        </p:spPr>
        <p:txBody>
          <a:bodyPr anchor="b"/>
          <a:lstStyle>
            <a:lvl1pPr algn="ctr">
              <a:defRPr sz="1843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BFBCC1-0D45-DA4E-87DD-C2BD936F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2927" y="11065427"/>
            <a:ext cx="28097560" cy="5086486"/>
          </a:xfrm>
        </p:spPr>
        <p:txBody>
          <a:bodyPr/>
          <a:lstStyle>
            <a:lvl1pPr marL="0" indent="0" algn="ctr">
              <a:buNone/>
              <a:defRPr sz="7373"/>
            </a:lvl1pPr>
            <a:lvl2pPr marL="1404518" indent="0" algn="ctr">
              <a:buNone/>
              <a:defRPr sz="6144"/>
            </a:lvl2pPr>
            <a:lvl3pPr marL="2809037" indent="0" algn="ctr">
              <a:buNone/>
              <a:defRPr sz="5530"/>
            </a:lvl3pPr>
            <a:lvl4pPr marL="4213555" indent="0" algn="ctr">
              <a:buNone/>
              <a:defRPr sz="4915"/>
            </a:lvl4pPr>
            <a:lvl5pPr marL="5618074" indent="0" algn="ctr">
              <a:buNone/>
              <a:defRPr sz="4915"/>
            </a:lvl5pPr>
            <a:lvl6pPr marL="7022592" indent="0" algn="ctr">
              <a:buNone/>
              <a:defRPr sz="4915"/>
            </a:lvl6pPr>
            <a:lvl7pPr marL="8427110" indent="0" algn="ctr">
              <a:buNone/>
              <a:defRPr sz="4915"/>
            </a:lvl7pPr>
            <a:lvl8pPr marL="9831629" indent="0" algn="ctr">
              <a:buNone/>
              <a:defRPr sz="4915"/>
            </a:lvl8pPr>
            <a:lvl9pPr marL="11236147" indent="0" algn="ctr">
              <a:buNone/>
              <a:defRPr sz="4915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F73DA-0269-D047-A814-DB28664E5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E7F0B-FCD4-2B43-8CB3-2641E71F0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D9A0D-684B-B541-AF8C-0FB88CFE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2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D4EAE-403C-8348-82BF-15C81C16E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464171-B956-5140-9237-05F424CB8A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56970-5D9A-F840-B088-2E48804B1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71519-1787-8847-83DC-BE4985090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1CF7C-1233-1D40-B1C1-BC544192E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03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6D1B02-BE04-D243-8BA0-DC7CE9F8A9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6809755" y="1121661"/>
            <a:ext cx="8078048" cy="17853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FC9E14-674F-604E-B10E-B4354B071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75609" y="1121661"/>
            <a:ext cx="23765853" cy="17853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EFFF8-B5D8-924B-AF9A-ACBA0E525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F78F6-7585-3D44-A834-B501B42B3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81CCD-8DA6-A945-A63B-431F000A4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08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E6493-371D-5449-A9CB-EE69B1FA3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1E5AE-B9C4-5746-B20D-1758F4522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F263F-12A3-2E44-944F-EEEF30781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25F54-F878-3E40-A6CF-E932BA0B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34329-6DA9-8148-BCE2-E8D25D34A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1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0C9E0-1E49-AA4D-AB85-55E3CFABB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6097" y="5252301"/>
            <a:ext cx="32312194" cy="8763582"/>
          </a:xfrm>
        </p:spPr>
        <p:txBody>
          <a:bodyPr anchor="b"/>
          <a:lstStyle>
            <a:lvl1pPr>
              <a:defRPr sz="1843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75B3E-7193-F94F-B98D-EEC3D9EF2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56097" y="14098790"/>
            <a:ext cx="32312194" cy="4608561"/>
          </a:xfrm>
        </p:spPr>
        <p:txBody>
          <a:bodyPr/>
          <a:lstStyle>
            <a:lvl1pPr marL="0" indent="0">
              <a:buNone/>
              <a:defRPr sz="7373">
                <a:solidFill>
                  <a:schemeClr val="tx1">
                    <a:tint val="75000"/>
                  </a:schemeClr>
                </a:solidFill>
              </a:defRPr>
            </a:lvl1pPr>
            <a:lvl2pPr marL="1404518" indent="0">
              <a:buNone/>
              <a:defRPr sz="6144">
                <a:solidFill>
                  <a:schemeClr val="tx1">
                    <a:tint val="75000"/>
                  </a:schemeClr>
                </a:solidFill>
              </a:defRPr>
            </a:lvl2pPr>
            <a:lvl3pPr marL="2809037" indent="0">
              <a:buNone/>
              <a:defRPr sz="5530">
                <a:solidFill>
                  <a:schemeClr val="tx1">
                    <a:tint val="75000"/>
                  </a:schemeClr>
                </a:solidFill>
              </a:defRPr>
            </a:lvl3pPr>
            <a:lvl4pPr marL="4213555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4pPr>
            <a:lvl5pPr marL="5618074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5pPr>
            <a:lvl6pPr marL="7022592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6pPr>
            <a:lvl7pPr marL="8427110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7pPr>
            <a:lvl8pPr marL="9831629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8pPr>
            <a:lvl9pPr marL="11236147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3D0C2-7B6E-0E48-84B2-B031A2F0F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531FA-F16A-A040-905B-60FDD8F03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D803B-BBF2-C248-9D28-25BCF84B8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65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76552-5F19-024D-949C-A623EFFE1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544B2-9885-334F-8AC1-008EA3E7D7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75609" y="5608303"/>
            <a:ext cx="15921951" cy="13367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E883F-C1D5-DC42-8D63-783B633F8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965853" y="5608303"/>
            <a:ext cx="15921951" cy="13367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DBF86-5102-1B48-B82C-D838BDB2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D31EC-96F8-7D47-8237-AE78E0727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B290E-68E6-EE4C-9A57-C4D234985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37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06AF9-D1B7-0548-B26B-2EA119457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489" y="1121662"/>
            <a:ext cx="32312194" cy="40721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48A99-45E1-9342-9979-5C6F456B7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0491" y="5164517"/>
            <a:ext cx="15848778" cy="2531050"/>
          </a:xfrm>
        </p:spPr>
        <p:txBody>
          <a:bodyPr anchor="b"/>
          <a:lstStyle>
            <a:lvl1pPr marL="0" indent="0">
              <a:buNone/>
              <a:defRPr sz="7373" b="1"/>
            </a:lvl1pPr>
            <a:lvl2pPr marL="1404518" indent="0">
              <a:buNone/>
              <a:defRPr sz="6144" b="1"/>
            </a:lvl2pPr>
            <a:lvl3pPr marL="2809037" indent="0">
              <a:buNone/>
              <a:defRPr sz="5530" b="1"/>
            </a:lvl3pPr>
            <a:lvl4pPr marL="4213555" indent="0">
              <a:buNone/>
              <a:defRPr sz="4915" b="1"/>
            </a:lvl4pPr>
            <a:lvl5pPr marL="5618074" indent="0">
              <a:buNone/>
              <a:defRPr sz="4915" b="1"/>
            </a:lvl5pPr>
            <a:lvl6pPr marL="7022592" indent="0">
              <a:buNone/>
              <a:defRPr sz="4915" b="1"/>
            </a:lvl6pPr>
            <a:lvl7pPr marL="8427110" indent="0">
              <a:buNone/>
              <a:defRPr sz="4915" b="1"/>
            </a:lvl7pPr>
            <a:lvl8pPr marL="9831629" indent="0">
              <a:buNone/>
              <a:defRPr sz="4915" b="1"/>
            </a:lvl8pPr>
            <a:lvl9pPr marL="11236147" indent="0">
              <a:buNone/>
              <a:defRPr sz="49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7FC1B-A264-A949-A3EE-4B8A69B2C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80491" y="7695568"/>
            <a:ext cx="15848778" cy="1131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ED73D3-61BE-AE4A-A2B7-0977726F25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8965853" y="5164517"/>
            <a:ext cx="15926830" cy="2531050"/>
          </a:xfrm>
        </p:spPr>
        <p:txBody>
          <a:bodyPr anchor="b"/>
          <a:lstStyle>
            <a:lvl1pPr marL="0" indent="0">
              <a:buNone/>
              <a:defRPr sz="7373" b="1"/>
            </a:lvl1pPr>
            <a:lvl2pPr marL="1404518" indent="0">
              <a:buNone/>
              <a:defRPr sz="6144" b="1"/>
            </a:lvl2pPr>
            <a:lvl3pPr marL="2809037" indent="0">
              <a:buNone/>
              <a:defRPr sz="5530" b="1"/>
            </a:lvl3pPr>
            <a:lvl4pPr marL="4213555" indent="0">
              <a:buNone/>
              <a:defRPr sz="4915" b="1"/>
            </a:lvl4pPr>
            <a:lvl5pPr marL="5618074" indent="0">
              <a:buNone/>
              <a:defRPr sz="4915" b="1"/>
            </a:lvl5pPr>
            <a:lvl6pPr marL="7022592" indent="0">
              <a:buNone/>
              <a:defRPr sz="4915" b="1"/>
            </a:lvl6pPr>
            <a:lvl7pPr marL="8427110" indent="0">
              <a:buNone/>
              <a:defRPr sz="4915" b="1"/>
            </a:lvl7pPr>
            <a:lvl8pPr marL="9831629" indent="0">
              <a:buNone/>
              <a:defRPr sz="4915" b="1"/>
            </a:lvl8pPr>
            <a:lvl9pPr marL="11236147" indent="0">
              <a:buNone/>
              <a:defRPr sz="49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083051-D3FC-D447-BBE0-AF09852347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8965853" y="7695568"/>
            <a:ext cx="15926830" cy="1131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E52BF8-A4BE-6543-981E-08DEFDF76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846918-CE47-AE45-A1B6-3E052F04B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883ABC-3C7D-094C-884C-2617827D1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41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93F5F-14AC-1D46-8CBA-C18ED6745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DEA1E6-2098-5643-A03E-A1694CCFD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DA8E6-00A6-3B47-A46B-1D44474AF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818A86-B767-7741-9A81-0E88B5DFB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16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741986-6610-A44B-8AB0-6F1B9BF89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818700-4448-DD46-877D-F249ACC62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B95183-B95C-7F4F-8D1D-F89B83CBC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0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BD753-6F52-8F48-9AC8-401291513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491" y="1404514"/>
            <a:ext cx="12082925" cy="4915800"/>
          </a:xfrm>
        </p:spPr>
        <p:txBody>
          <a:bodyPr anchor="b"/>
          <a:lstStyle>
            <a:lvl1pPr>
              <a:defRPr sz="983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39A2F-0189-3E41-9FA0-1795CD4C5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6830" y="3033362"/>
            <a:ext cx="18965853" cy="14971731"/>
          </a:xfrm>
        </p:spPr>
        <p:txBody>
          <a:bodyPr/>
          <a:lstStyle>
            <a:lvl1pPr>
              <a:defRPr sz="9830"/>
            </a:lvl1pPr>
            <a:lvl2pPr>
              <a:defRPr sz="8602"/>
            </a:lvl2pPr>
            <a:lvl3pPr>
              <a:defRPr sz="7373"/>
            </a:lvl3pPr>
            <a:lvl4pPr>
              <a:defRPr sz="6144"/>
            </a:lvl4pPr>
            <a:lvl5pPr>
              <a:defRPr sz="6144"/>
            </a:lvl5pPr>
            <a:lvl6pPr>
              <a:defRPr sz="6144"/>
            </a:lvl6pPr>
            <a:lvl7pPr>
              <a:defRPr sz="6144"/>
            </a:lvl7pPr>
            <a:lvl8pPr>
              <a:defRPr sz="6144"/>
            </a:lvl8pPr>
            <a:lvl9pPr>
              <a:defRPr sz="61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1A150-5BE7-5246-9610-3BBC830B7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0491" y="6320314"/>
            <a:ext cx="12082925" cy="11709163"/>
          </a:xfrm>
        </p:spPr>
        <p:txBody>
          <a:bodyPr/>
          <a:lstStyle>
            <a:lvl1pPr marL="0" indent="0">
              <a:buNone/>
              <a:defRPr sz="4915"/>
            </a:lvl1pPr>
            <a:lvl2pPr marL="1404518" indent="0">
              <a:buNone/>
              <a:defRPr sz="4301"/>
            </a:lvl2pPr>
            <a:lvl3pPr marL="2809037" indent="0">
              <a:buNone/>
              <a:defRPr sz="3686"/>
            </a:lvl3pPr>
            <a:lvl4pPr marL="4213555" indent="0">
              <a:buNone/>
              <a:defRPr sz="3072"/>
            </a:lvl4pPr>
            <a:lvl5pPr marL="5618074" indent="0">
              <a:buNone/>
              <a:defRPr sz="3072"/>
            </a:lvl5pPr>
            <a:lvl6pPr marL="7022592" indent="0">
              <a:buNone/>
              <a:defRPr sz="3072"/>
            </a:lvl6pPr>
            <a:lvl7pPr marL="8427110" indent="0">
              <a:buNone/>
              <a:defRPr sz="3072"/>
            </a:lvl7pPr>
            <a:lvl8pPr marL="9831629" indent="0">
              <a:buNone/>
              <a:defRPr sz="3072"/>
            </a:lvl8pPr>
            <a:lvl9pPr marL="11236147" indent="0">
              <a:buNone/>
              <a:defRPr sz="30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6DCCA-EA1D-064B-A575-E293B4A8D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D4696-51A9-2A4E-A950-9177F734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4690C1-C37E-9A45-89FD-B36F6EB3F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11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AAFB4-18F5-A44B-BD1E-4827A0DE6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491" y="1404514"/>
            <a:ext cx="12082925" cy="4915800"/>
          </a:xfrm>
        </p:spPr>
        <p:txBody>
          <a:bodyPr anchor="b"/>
          <a:lstStyle>
            <a:lvl1pPr>
              <a:defRPr sz="983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B5199A-5EE8-5342-AD1E-858E83E2DF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5926830" y="3033362"/>
            <a:ext cx="18965853" cy="14971731"/>
          </a:xfrm>
        </p:spPr>
        <p:txBody>
          <a:bodyPr/>
          <a:lstStyle>
            <a:lvl1pPr marL="0" indent="0">
              <a:buNone/>
              <a:defRPr sz="9830"/>
            </a:lvl1pPr>
            <a:lvl2pPr marL="1404518" indent="0">
              <a:buNone/>
              <a:defRPr sz="8602"/>
            </a:lvl2pPr>
            <a:lvl3pPr marL="2809037" indent="0">
              <a:buNone/>
              <a:defRPr sz="7373"/>
            </a:lvl3pPr>
            <a:lvl4pPr marL="4213555" indent="0">
              <a:buNone/>
              <a:defRPr sz="6144"/>
            </a:lvl4pPr>
            <a:lvl5pPr marL="5618074" indent="0">
              <a:buNone/>
              <a:defRPr sz="6144"/>
            </a:lvl5pPr>
            <a:lvl6pPr marL="7022592" indent="0">
              <a:buNone/>
              <a:defRPr sz="6144"/>
            </a:lvl6pPr>
            <a:lvl7pPr marL="8427110" indent="0">
              <a:buNone/>
              <a:defRPr sz="6144"/>
            </a:lvl7pPr>
            <a:lvl8pPr marL="9831629" indent="0">
              <a:buNone/>
              <a:defRPr sz="6144"/>
            </a:lvl8pPr>
            <a:lvl9pPr marL="11236147" indent="0">
              <a:buNone/>
              <a:defRPr sz="6144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50B754-7BF4-E845-9D02-B696C7F3C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0491" y="6320314"/>
            <a:ext cx="12082925" cy="11709163"/>
          </a:xfrm>
        </p:spPr>
        <p:txBody>
          <a:bodyPr/>
          <a:lstStyle>
            <a:lvl1pPr marL="0" indent="0">
              <a:buNone/>
              <a:defRPr sz="4915"/>
            </a:lvl1pPr>
            <a:lvl2pPr marL="1404518" indent="0">
              <a:buNone/>
              <a:defRPr sz="4301"/>
            </a:lvl2pPr>
            <a:lvl3pPr marL="2809037" indent="0">
              <a:buNone/>
              <a:defRPr sz="3686"/>
            </a:lvl3pPr>
            <a:lvl4pPr marL="4213555" indent="0">
              <a:buNone/>
              <a:defRPr sz="3072"/>
            </a:lvl4pPr>
            <a:lvl5pPr marL="5618074" indent="0">
              <a:buNone/>
              <a:defRPr sz="3072"/>
            </a:lvl5pPr>
            <a:lvl6pPr marL="7022592" indent="0">
              <a:buNone/>
              <a:defRPr sz="3072"/>
            </a:lvl6pPr>
            <a:lvl7pPr marL="8427110" indent="0">
              <a:buNone/>
              <a:defRPr sz="3072"/>
            </a:lvl7pPr>
            <a:lvl8pPr marL="9831629" indent="0">
              <a:buNone/>
              <a:defRPr sz="3072"/>
            </a:lvl8pPr>
            <a:lvl9pPr marL="11236147" indent="0">
              <a:buNone/>
              <a:defRPr sz="30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75858-9AAC-F149-A4B6-489FF089F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08E93-6A14-634A-9DC9-967724ABC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6415B-DA2A-1846-B274-4EB2BAF5A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77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FBA8BC-A7B4-134D-B1BE-1F90F55EB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610" y="1121662"/>
            <a:ext cx="32312194" cy="4072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AC533E-DAE1-A54B-81A0-9C1C1BF9C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75610" y="5608303"/>
            <a:ext cx="32312194" cy="13367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9104F-5D9F-F949-8854-0EEE62DE4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75610" y="19526650"/>
            <a:ext cx="8429268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C215E-A35C-F541-8D12-809DEB46EE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409756" y="19526650"/>
            <a:ext cx="12643902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59277-9FC4-BE47-B4F1-582BFA1A34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458535" y="19526650"/>
            <a:ext cx="8429268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851152F1-44F6-5B41-A19B-E0CD1EA108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" y="0"/>
            <a:ext cx="37463413" cy="3512576"/>
          </a:xfrm>
          <a:prstGeom prst="rect">
            <a:avLst/>
          </a:prstGeom>
          <a:solidFill>
            <a:srgbClr val="A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1EADDB-F430-B64F-80F9-2FBDDFFA2247}"/>
              </a:ext>
            </a:extLst>
          </p:cNvPr>
          <p:cNvSpPr/>
          <p:nvPr userDrawn="1"/>
        </p:nvSpPr>
        <p:spPr>
          <a:xfrm>
            <a:off x="-1" y="3478193"/>
            <a:ext cx="37463413" cy="180925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36">
            <a:extLst>
              <a:ext uri="{FF2B5EF4-FFF2-40B4-BE49-F238E27FC236}">
                <a16:creationId xmlns:a16="http://schemas.microsoft.com/office/drawing/2014/main" id="{7602D6B1-ABFE-4641-BE21-9CD8CBFEE1B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9082085"/>
            <a:ext cx="37463413" cy="1985628"/>
          </a:xfrm>
          <a:prstGeom prst="rect">
            <a:avLst/>
          </a:prstGeom>
          <a:solidFill>
            <a:srgbClr val="A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69B3AD1-98D0-D14F-88FC-8D8D42B1848F}"/>
              </a:ext>
            </a:extLst>
          </p:cNvPr>
          <p:cNvCxnSpPr/>
          <p:nvPr userDrawn="1"/>
        </p:nvCxnSpPr>
        <p:spPr>
          <a:xfrm>
            <a:off x="28194626" y="19527805"/>
            <a:ext cx="0" cy="1063256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7C7FB98C-6A7B-814B-8BC5-F3A6F13ED4C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6000"/>
          </a:blip>
          <a:stretch>
            <a:fillRect/>
          </a:stretch>
        </p:blipFill>
        <p:spPr>
          <a:xfrm>
            <a:off x="269058" y="19263366"/>
            <a:ext cx="4613103" cy="1592133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2CEDA9DF-E982-1843-8AD2-17354BD31D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alphaModFix amt="51000"/>
          </a:blip>
          <a:srcRect l="-3020" t="-3299" r="-6212" b="49195"/>
          <a:stretch/>
        </p:blipFill>
        <p:spPr>
          <a:xfrm>
            <a:off x="30632401" y="0"/>
            <a:ext cx="6831012" cy="3478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02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2809037" rtl="0" eaLnBrk="1" latinLnBrk="0" hangingPunct="1">
        <a:lnSpc>
          <a:spcPct val="90000"/>
        </a:lnSpc>
        <a:spcBef>
          <a:spcPct val="0"/>
        </a:spcBef>
        <a:buNone/>
        <a:defRPr sz="135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2259" indent="-702259" algn="l" defTabSz="2809037" rtl="0" eaLnBrk="1" latinLnBrk="0" hangingPunct="1">
        <a:lnSpc>
          <a:spcPct val="90000"/>
        </a:lnSpc>
        <a:spcBef>
          <a:spcPts val="3072"/>
        </a:spcBef>
        <a:buFont typeface="Arial" panose="020B0604020202020204" pitchFamily="34" charset="0"/>
        <a:buChar char="•"/>
        <a:defRPr sz="8602" kern="1200">
          <a:solidFill>
            <a:schemeClr val="tx1"/>
          </a:solidFill>
          <a:latin typeface="+mn-lt"/>
          <a:ea typeface="+mn-ea"/>
          <a:cs typeface="+mn-cs"/>
        </a:defRPr>
      </a:lvl1pPr>
      <a:lvl2pPr marL="2106778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7373" kern="1200">
          <a:solidFill>
            <a:schemeClr val="tx1"/>
          </a:solidFill>
          <a:latin typeface="+mn-lt"/>
          <a:ea typeface="+mn-ea"/>
          <a:cs typeface="+mn-cs"/>
        </a:defRPr>
      </a:lvl2pPr>
      <a:lvl3pPr marL="3511296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6144" kern="1200">
          <a:solidFill>
            <a:schemeClr val="tx1"/>
          </a:solidFill>
          <a:latin typeface="+mn-lt"/>
          <a:ea typeface="+mn-ea"/>
          <a:cs typeface="+mn-cs"/>
        </a:defRPr>
      </a:lvl3pPr>
      <a:lvl4pPr marL="4915814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4pPr>
      <a:lvl5pPr marL="6320333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5pPr>
      <a:lvl6pPr marL="7724851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9129370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10533888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938406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1pPr>
      <a:lvl2pPr marL="1404518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2pPr>
      <a:lvl3pPr marL="280903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3pPr>
      <a:lvl4pPr marL="4213555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4pPr>
      <a:lvl5pPr marL="5618074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5pPr>
      <a:lvl6pPr marL="7022592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842711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9831629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23614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iBz5kfLIynY?feature=oembed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DA62AB4-997F-AC41-B081-923183123041}"/>
              </a:ext>
            </a:extLst>
          </p:cNvPr>
          <p:cNvSpPr/>
          <p:nvPr/>
        </p:nvSpPr>
        <p:spPr>
          <a:xfrm>
            <a:off x="28336194" y="19399526"/>
            <a:ext cx="8769195" cy="129114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Mark and Mary Stevens  Neuroimaging and Informatics Institute</a:t>
            </a:r>
          </a:p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Laboratory of Neuroimaging</a:t>
            </a:r>
          </a:p>
          <a:p>
            <a:pPr>
              <a:spcAft>
                <a:spcPts val="80"/>
              </a:spcAft>
              <a:defRPr/>
            </a:pPr>
            <a:r>
              <a:rPr lang="en-US" sz="2400" b="1" dirty="0" err="1">
                <a:solidFill>
                  <a:schemeClr val="bg1"/>
                </a:solidFill>
              </a:rPr>
              <a:t>loni.usc.edu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Aft>
                <a:spcPts val="80"/>
              </a:spcAft>
              <a:defRPr/>
            </a:pPr>
            <a:endParaRPr lang="en-US" altLang="en-US" sz="2400" dirty="0">
              <a:solidFill>
                <a:schemeClr val="bg1"/>
              </a:solidFill>
              <a:ea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BA4834-11AE-9246-8C38-81E90309A447}"/>
              </a:ext>
            </a:extLst>
          </p:cNvPr>
          <p:cNvSpPr txBox="1"/>
          <p:nvPr/>
        </p:nvSpPr>
        <p:spPr>
          <a:xfrm>
            <a:off x="7877889" y="12631016"/>
            <a:ext cx="217076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Presented by </a:t>
            </a:r>
            <a:r>
              <a:rPr lang="en-US" sz="6000" b="1" dirty="0"/>
              <a:t>Yujia Zhang</a:t>
            </a:r>
            <a:endParaRPr lang="en-US" sz="6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C1EB3-DF1A-414B-A5D3-FD99AB8A57F7}"/>
              </a:ext>
            </a:extLst>
          </p:cNvPr>
          <p:cNvSpPr/>
          <p:nvPr/>
        </p:nvSpPr>
        <p:spPr>
          <a:xfrm>
            <a:off x="8117715" y="7493723"/>
            <a:ext cx="2021847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0" b="1" dirty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COVID-19’s impact on the brain</a:t>
            </a:r>
            <a:endParaRPr lang="en-US" sz="13000" b="1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16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677" y="850257"/>
            <a:ext cx="26888389" cy="2468205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</a:rPr>
              <a:t>Coronavirus Pandemic Has Changed Our Lives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12A134-EA9E-FA4F-B04A-7D6986648F94}"/>
              </a:ext>
            </a:extLst>
          </p:cNvPr>
          <p:cNvSpPr/>
          <p:nvPr/>
        </p:nvSpPr>
        <p:spPr>
          <a:xfrm>
            <a:off x="28336194" y="19399526"/>
            <a:ext cx="8769195" cy="129114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Mark and Mary Stevens  Neuroimaging and Informatics Institute</a:t>
            </a:r>
          </a:p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Laboratory of Neuroimaging</a:t>
            </a:r>
          </a:p>
          <a:p>
            <a:pPr>
              <a:spcAft>
                <a:spcPts val="80"/>
              </a:spcAft>
              <a:defRPr/>
            </a:pPr>
            <a:r>
              <a:rPr lang="en-US" sz="2400" b="1" dirty="0" err="1">
                <a:solidFill>
                  <a:schemeClr val="bg1"/>
                </a:solidFill>
              </a:rPr>
              <a:t>loni.usc.edu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Aft>
                <a:spcPts val="80"/>
              </a:spcAft>
              <a:defRPr/>
            </a:pPr>
            <a:endParaRPr lang="en-US" altLang="en-US" sz="2400" dirty="0">
              <a:solidFill>
                <a:schemeClr val="bg1"/>
              </a:solidFill>
              <a:ea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6D516E-8D6C-444A-B3D8-EC9DB4A7DEC7}"/>
              </a:ext>
            </a:extLst>
          </p:cNvPr>
          <p:cNvSpPr txBox="1"/>
          <p:nvPr/>
        </p:nvSpPr>
        <p:spPr>
          <a:xfrm>
            <a:off x="780677" y="5054436"/>
            <a:ext cx="34271323" cy="13295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Mental health challenges: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Many teens show sign of anxiety and depression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Restrictions of the pandemic: more time isolated from friends, canceling of important social activities, such as sports and graduation. </a:t>
            </a:r>
          </a:p>
          <a:p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Staying Healthy During the Pandemic: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More time outdoors or experience nature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Encourage better sleep habits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Keeping communication open while still giving space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Trying a web-based program</a:t>
            </a:r>
          </a:p>
          <a:p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DEE0BC-E1CA-C148-A7B4-06CF8C224D27}"/>
              </a:ext>
            </a:extLst>
          </p:cNvPr>
          <p:cNvSpPr/>
          <p:nvPr/>
        </p:nvSpPr>
        <p:spPr>
          <a:xfrm>
            <a:off x="5448086" y="19636443"/>
            <a:ext cx="15672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www.healthline.com</a:t>
            </a:r>
            <a:r>
              <a:rPr lang="en-US" dirty="0"/>
              <a:t>/health-news/impact-of-covid-19-lockdown-on-teens-mental-health#How-to-help-anxiety-and-depression-in-teens-during-the-pandemic</a:t>
            </a:r>
          </a:p>
        </p:txBody>
      </p:sp>
    </p:spTree>
    <p:extLst>
      <p:ext uri="{BB962C8B-B14F-4D97-AF65-F5344CB8AC3E}">
        <p14:creationId xmlns:p14="http://schemas.microsoft.com/office/powerpoint/2010/main" val="3839888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3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033636" y="932628"/>
            <a:ext cx="13318243" cy="181147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6341" y="1966882"/>
            <a:ext cx="11744780" cy="41317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94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Understanding Coronavirus</a:t>
            </a:r>
            <a:endParaRPr lang="en-US" sz="9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9" name="Straight Connector 15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63512" y="6299691"/>
            <a:ext cx="11323316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nline Media 3" descr="Targeting ACE2 Receptors to prevent SARS-CoV-2 (COVID-19) virus from Attacking Human cells">
            <a:hlinkClick r:id="" action="ppaction://media"/>
            <a:extLst>
              <a:ext uri="{FF2B5EF4-FFF2-40B4-BE49-F238E27FC236}">
                <a16:creationId xmlns:a16="http://schemas.microsoft.com/office/drawing/2014/main" id="{D876464A-A6E3-2D44-9100-8DA03A0B836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704138" y="4568783"/>
            <a:ext cx="20270103" cy="114526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3184F9E-30EB-E24C-AD4E-0AFCE2625512}"/>
                  </a:ext>
                </a:extLst>
              </p:cNvPr>
              <p:cNvSpPr/>
              <p:nvPr/>
            </p:nvSpPr>
            <p:spPr>
              <a:xfrm>
                <a:off x="1826341" y="6694744"/>
                <a:ext cx="10167764" cy="53091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85800" indent="-6858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5400" dirty="0">
                    <a:solidFill>
                      <a:schemeClr val="bg1"/>
                    </a:solidFill>
                  </a:rPr>
                  <a:t>COVID-19 </a:t>
                </a:r>
                <a14:m>
                  <m:oMath xmlns:m="http://schemas.openxmlformats.org/officeDocument/2006/math">
                    <m:r>
                      <a:rPr lang="en-US" sz="5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5400" dirty="0">
                    <a:solidFill>
                      <a:schemeClr val="bg1"/>
                    </a:solidFill>
                  </a:rPr>
                  <a:t> Flu</a:t>
                </a:r>
              </a:p>
              <a:p>
                <a:pPr marL="685800" indent="-6858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5400" dirty="0">
                    <a:solidFill>
                      <a:schemeClr val="bg1"/>
                    </a:solidFill>
                  </a:rPr>
                  <a:t>Spike protein/Angiotensin-converting enzyme 2 (ACE2)-dependent</a:t>
                </a:r>
              </a:p>
              <a:p>
                <a:pPr>
                  <a:spcAft>
                    <a:spcPts val="600"/>
                  </a:spcAft>
                </a:pPr>
                <a:endParaRPr lang="en-US" sz="5400" dirty="0">
                  <a:solidFill>
                    <a:schemeClr val="bg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:endParaRPr lang="en-US" sz="5400" dirty="0">
                  <a:solidFill>
                    <a:schemeClr val="bg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3184F9E-30EB-E24C-AD4E-0AFCE26255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6341" y="6694744"/>
                <a:ext cx="10167764" cy="5309146"/>
              </a:xfrm>
              <a:prstGeom prst="rect">
                <a:avLst/>
              </a:prstGeom>
              <a:blipFill>
                <a:blip r:embed="rId5"/>
                <a:stretch>
                  <a:fillRect l="-2996" t="-3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87B25D9F-99F8-2945-BD79-BBA4E9AF5C04}"/>
              </a:ext>
            </a:extLst>
          </p:cNvPr>
          <p:cNvSpPr/>
          <p:nvPr/>
        </p:nvSpPr>
        <p:spPr>
          <a:xfrm>
            <a:off x="6111114" y="19442420"/>
            <a:ext cx="18729325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/>
              <a:t>https://genome.ucsc.edu/cgi-bin/hgTracks?db=hg38&amp;lastVirtModeType=default&amp;lastVirtModeExtraState=&amp;virtModeType=default&amp;virtMode=0&amp;nonVirtPosition=&amp;position=chrX%3A15560138%2D15602945&amp;hgsid=999532331_w7X8ZCuyabaoaFKFSoyanTQOvDyG</a:t>
            </a:r>
          </a:p>
        </p:txBody>
      </p:sp>
    </p:spTree>
    <p:extLst>
      <p:ext uri="{BB962C8B-B14F-4D97-AF65-F5344CB8AC3E}">
        <p14:creationId xmlns:p14="http://schemas.microsoft.com/office/powerpoint/2010/main" val="117054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20" y="579795"/>
            <a:ext cx="29123640" cy="2468205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</a:rPr>
              <a:t>How virus enters the brain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A62AB4-997F-AC41-B081-923183123041}"/>
              </a:ext>
            </a:extLst>
          </p:cNvPr>
          <p:cNvSpPr/>
          <p:nvPr/>
        </p:nvSpPr>
        <p:spPr>
          <a:xfrm>
            <a:off x="28336194" y="19399526"/>
            <a:ext cx="8769195" cy="129114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Mark and Mary Stevens  Neuroimaging and Informatics Institute</a:t>
            </a:r>
          </a:p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Laboratory of Neuroimaging</a:t>
            </a:r>
          </a:p>
          <a:p>
            <a:pPr>
              <a:spcAft>
                <a:spcPts val="80"/>
              </a:spcAft>
              <a:defRPr/>
            </a:pPr>
            <a:r>
              <a:rPr lang="en-US" sz="2400" b="1" dirty="0" err="1">
                <a:solidFill>
                  <a:schemeClr val="bg1"/>
                </a:solidFill>
              </a:rPr>
              <a:t>loni.usc.edu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Aft>
                <a:spcPts val="80"/>
              </a:spcAft>
              <a:defRPr/>
            </a:pPr>
            <a:endParaRPr lang="en-US" altLang="en-US" sz="2400" dirty="0">
              <a:solidFill>
                <a:schemeClr val="bg1"/>
              </a:solidFill>
              <a:ea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184F9E-30EB-E24C-AD4E-0AFCE2625512}"/>
              </a:ext>
            </a:extLst>
          </p:cNvPr>
          <p:cNvSpPr/>
          <p:nvPr/>
        </p:nvSpPr>
        <p:spPr>
          <a:xfrm>
            <a:off x="2107097" y="5115321"/>
            <a:ext cx="29419826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200" dirty="0">
                <a:solidFill>
                  <a:srgbClr val="2A2A2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Our brains are highly protected, so scientists are not entirely sure how virus enters the brain.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200" dirty="0">
                <a:solidFill>
                  <a:srgbClr val="2A2A2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One hypothesis: the invasion happens at nose cells, then from there into a region at the front of brain.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200" dirty="0">
                <a:solidFill>
                  <a:srgbClr val="2A2A2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 virus causes inflammation of the brain.</a:t>
            </a:r>
          </a:p>
          <a:p>
            <a:endParaRPr lang="en-US" sz="7200" dirty="0">
              <a:solidFill>
                <a:srgbClr val="2A2A2A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7200" dirty="0">
              <a:solidFill>
                <a:srgbClr val="2A2A2A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7200" dirty="0">
              <a:solidFill>
                <a:srgbClr val="2A2A2A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ould TruDenta help post COVID-19 patients recover from neurological issues?">
            <a:extLst>
              <a:ext uri="{FF2B5EF4-FFF2-40B4-BE49-F238E27FC236}">
                <a16:creationId xmlns:a16="http://schemas.microsoft.com/office/drawing/2014/main" id="{697A710A-4DB0-DB44-887F-F715FFDF7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4932" y="10237391"/>
            <a:ext cx="12262523" cy="689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9018491-BC5B-4044-962C-83CF248023CD}"/>
              </a:ext>
            </a:extLst>
          </p:cNvPr>
          <p:cNvSpPr/>
          <p:nvPr/>
        </p:nvSpPr>
        <p:spPr>
          <a:xfrm>
            <a:off x="5394866" y="19698283"/>
            <a:ext cx="21016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/>
              <a:t>https://</a:t>
            </a:r>
            <a:r>
              <a:rPr lang="en-US" sz="2400" b="1" dirty="0" err="1"/>
              <a:t>yourlocalepidemiologist.substack.com</a:t>
            </a:r>
            <a:r>
              <a:rPr lang="en-US" sz="2400" b="1" dirty="0"/>
              <a:t>/p/covid19s-impact-on-the-brain?fbclid=IwAR06hfT4j58VS1aOPtDxtL8br9vuCTP4F0fCnE1uSEEwxnoGZIEgqHA6I20</a:t>
            </a:r>
          </a:p>
        </p:txBody>
      </p:sp>
    </p:spTree>
    <p:extLst>
      <p:ext uri="{BB962C8B-B14F-4D97-AF65-F5344CB8AC3E}">
        <p14:creationId xmlns:p14="http://schemas.microsoft.com/office/powerpoint/2010/main" val="3108867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20" y="579795"/>
            <a:ext cx="29123640" cy="2468205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Neurologic Symptoms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A62AB4-997F-AC41-B081-923183123041}"/>
              </a:ext>
            </a:extLst>
          </p:cNvPr>
          <p:cNvSpPr/>
          <p:nvPr/>
        </p:nvSpPr>
        <p:spPr>
          <a:xfrm>
            <a:off x="28336194" y="19399526"/>
            <a:ext cx="8769195" cy="129114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800"/>
              </a:spcAft>
              <a:defRPr/>
            </a:pPr>
            <a:r>
              <a:rPr lang="en-US" altLang="en-US" sz="2400">
                <a:solidFill>
                  <a:schemeClr val="bg1"/>
                </a:solidFill>
                <a:ea typeface="Arial" charset="0"/>
              </a:rPr>
              <a:t>USC Mark and Mary Stevens  Neuroimaging and Informatics Institute</a:t>
            </a:r>
          </a:p>
          <a:p>
            <a:pPr>
              <a:spcAft>
                <a:spcPts val="800"/>
              </a:spcAft>
              <a:defRPr/>
            </a:pPr>
            <a:r>
              <a:rPr lang="en-US" altLang="en-US" sz="2400">
                <a:solidFill>
                  <a:schemeClr val="bg1"/>
                </a:solidFill>
                <a:ea typeface="Arial" charset="0"/>
              </a:rPr>
              <a:t>USC Laboratory of Neuroimaging</a:t>
            </a:r>
          </a:p>
          <a:p>
            <a:pPr>
              <a:spcAft>
                <a:spcPts val="80"/>
              </a:spcAft>
              <a:defRPr/>
            </a:pPr>
            <a:r>
              <a:rPr lang="en-US" sz="2400" b="1">
                <a:solidFill>
                  <a:schemeClr val="bg1"/>
                </a:solidFill>
              </a:rPr>
              <a:t>loni.usc.edu</a:t>
            </a:r>
          </a:p>
          <a:p>
            <a:pPr>
              <a:spcAft>
                <a:spcPts val="80"/>
              </a:spcAft>
              <a:defRPr/>
            </a:pPr>
            <a:endParaRPr lang="en-US" altLang="en-US" sz="2400" dirty="0">
              <a:solidFill>
                <a:schemeClr val="bg1"/>
              </a:solidFill>
              <a:ea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184F9E-30EB-E24C-AD4E-0AFCE2625512}"/>
              </a:ext>
            </a:extLst>
          </p:cNvPr>
          <p:cNvSpPr/>
          <p:nvPr/>
        </p:nvSpPr>
        <p:spPr>
          <a:xfrm>
            <a:off x="3136789" y="13428829"/>
            <a:ext cx="29980393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200" dirty="0"/>
              <a:t>COVID-19 brain fog: struggling for words, simple math, or having a hard time thinking clearly.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200" dirty="0"/>
              <a:t>Loss of smell and taste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200" dirty="0"/>
              <a:t>Headache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200" dirty="0"/>
              <a:t>Dizziness</a:t>
            </a:r>
          </a:p>
          <a:p>
            <a:endParaRPr lang="en-US" sz="7200" dirty="0">
              <a:solidFill>
                <a:srgbClr val="2A2A2A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7200" dirty="0">
              <a:solidFill>
                <a:srgbClr val="2A2A2A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65299E-071F-E148-A715-010238651BB2}"/>
              </a:ext>
            </a:extLst>
          </p:cNvPr>
          <p:cNvSpPr/>
          <p:nvPr/>
        </p:nvSpPr>
        <p:spPr>
          <a:xfrm>
            <a:off x="5242466" y="19545883"/>
            <a:ext cx="21016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/>
              <a:t>https://</a:t>
            </a:r>
            <a:r>
              <a:rPr lang="en-US" sz="2400" b="1" dirty="0" err="1"/>
              <a:t>yourlocalepidemiologist.substack.com</a:t>
            </a:r>
            <a:r>
              <a:rPr lang="en-US" sz="2400" b="1" dirty="0"/>
              <a:t>/p/covid19s-impact-on-the-brain?fbclid=IwAR06hfT4j58VS1aOPtDxtL8br9vuCTP4F0fCnE1uSEEwxnoGZIEgqHA6I20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268ED59-9C51-FE43-8514-F525ACC98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469" y="3935859"/>
            <a:ext cx="21562473" cy="925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194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20" y="579795"/>
            <a:ext cx="29123640" cy="2468205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</a:rPr>
              <a:t>Things can help to improve: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A62AB4-997F-AC41-B081-923183123041}"/>
              </a:ext>
            </a:extLst>
          </p:cNvPr>
          <p:cNvSpPr/>
          <p:nvPr/>
        </p:nvSpPr>
        <p:spPr>
          <a:xfrm>
            <a:off x="28336194" y="19399526"/>
            <a:ext cx="8769195" cy="129114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800"/>
              </a:spcAft>
              <a:defRPr/>
            </a:pPr>
            <a:r>
              <a:rPr lang="en-US" altLang="en-US" sz="2400">
                <a:solidFill>
                  <a:schemeClr val="bg1"/>
                </a:solidFill>
                <a:ea typeface="Arial" charset="0"/>
              </a:rPr>
              <a:t>USC Mark and Mary Stevens  Neuroimaging and Informatics Institute</a:t>
            </a:r>
          </a:p>
          <a:p>
            <a:pPr>
              <a:spcAft>
                <a:spcPts val="800"/>
              </a:spcAft>
              <a:defRPr/>
            </a:pPr>
            <a:r>
              <a:rPr lang="en-US" altLang="en-US" sz="2400">
                <a:solidFill>
                  <a:schemeClr val="bg1"/>
                </a:solidFill>
                <a:ea typeface="Arial" charset="0"/>
              </a:rPr>
              <a:t>USC Laboratory of Neuroimaging</a:t>
            </a:r>
          </a:p>
          <a:p>
            <a:pPr>
              <a:spcAft>
                <a:spcPts val="80"/>
              </a:spcAft>
              <a:defRPr/>
            </a:pPr>
            <a:r>
              <a:rPr lang="en-US" sz="2400" b="1">
                <a:solidFill>
                  <a:schemeClr val="bg1"/>
                </a:solidFill>
              </a:rPr>
              <a:t>loni.usc.edu</a:t>
            </a:r>
          </a:p>
          <a:p>
            <a:pPr>
              <a:spcAft>
                <a:spcPts val="80"/>
              </a:spcAft>
              <a:defRPr/>
            </a:pPr>
            <a:endParaRPr lang="en-US" altLang="en-US" sz="2400" dirty="0">
              <a:solidFill>
                <a:schemeClr val="bg1"/>
              </a:solidFill>
              <a:ea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184F9E-30EB-E24C-AD4E-0AFCE2625512}"/>
              </a:ext>
            </a:extLst>
          </p:cNvPr>
          <p:cNvSpPr/>
          <p:nvPr/>
        </p:nvSpPr>
        <p:spPr>
          <a:xfrm>
            <a:off x="1678529" y="4393713"/>
            <a:ext cx="33108427" cy="1228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7200" b="1" dirty="0"/>
              <a:t>Perform aerobic exercise:</a:t>
            </a:r>
            <a:r>
              <a:rPr lang="en-US" sz="7200" dirty="0"/>
              <a:t> start slow, perhaps just two to three minutes a few times a day.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7200" b="1" dirty="0"/>
              <a:t>Eat Mediterranean-style meals.</a:t>
            </a:r>
            <a:r>
              <a:rPr lang="en-US" sz="7200" dirty="0"/>
              <a:t> A healthy diet including olive oil, fruits and vegetables, nuts and beans, and whole </a:t>
            </a:r>
            <a:r>
              <a:rPr lang="en-US" sz="7200"/>
              <a:t>grains can help </a:t>
            </a:r>
            <a:r>
              <a:rPr lang="en-US" sz="7200" dirty="0"/>
              <a:t>to improve thinking, memory and brain health.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7200" b="1" dirty="0"/>
              <a:t>Sleep well.</a:t>
            </a:r>
            <a:r>
              <a:rPr lang="en-US" sz="7200" dirty="0"/>
              <a:t> Sleep is a time when the brain and body can clear out toxins and work toward healing.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7200" b="1" dirty="0"/>
              <a:t>Participate in social activities.</a:t>
            </a:r>
            <a:r>
              <a:rPr lang="en-US" sz="7200" dirty="0"/>
              <a:t> Social activities benefit our moods and help our thinking and memory.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7200" b="1" dirty="0"/>
              <a:t>Pursue other beneficial activities: </a:t>
            </a:r>
            <a:r>
              <a:rPr lang="en-US" sz="7200" dirty="0"/>
              <a:t>such as listening to music; practicing mindfulness; and keeping a positive mental attitude.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65299E-071F-E148-A715-010238651BB2}"/>
              </a:ext>
            </a:extLst>
          </p:cNvPr>
          <p:cNvSpPr/>
          <p:nvPr/>
        </p:nvSpPr>
        <p:spPr>
          <a:xfrm>
            <a:off x="5242466" y="19545883"/>
            <a:ext cx="21016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/>
              <a:t>https://</a:t>
            </a:r>
            <a:r>
              <a:rPr lang="en-US" sz="2400" b="1" dirty="0" err="1"/>
              <a:t>www.health.harvard.edu</a:t>
            </a:r>
            <a:r>
              <a:rPr lang="en-US" sz="2400" b="1" dirty="0"/>
              <a:t>/blog/what-is-covid-19-brain-fog-and-how-can-you-clear-it-2021030822076</a:t>
            </a:r>
          </a:p>
        </p:txBody>
      </p:sp>
    </p:spTree>
    <p:extLst>
      <p:ext uri="{BB962C8B-B14F-4D97-AF65-F5344CB8AC3E}">
        <p14:creationId xmlns:p14="http://schemas.microsoft.com/office/powerpoint/2010/main" val="2081708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ow To Write A Thank You Note In Five Easy Steps">
            <a:extLst>
              <a:ext uri="{FF2B5EF4-FFF2-40B4-BE49-F238E27FC236}">
                <a16:creationId xmlns:a16="http://schemas.microsoft.com/office/drawing/2014/main" id="{16B33D30-B4EC-AC4D-98E7-F718DE077A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26"/>
          <a:stretch/>
        </p:blipFill>
        <p:spPr bwMode="auto">
          <a:xfrm>
            <a:off x="1" y="11"/>
            <a:ext cx="37463412" cy="2106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3066384"/>
            <a:ext cx="18489484" cy="18001328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cxnSp>
        <p:nvCxnSpPr>
          <p:cNvPr id="39" name="Straight Connector 35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27619" y="10251660"/>
            <a:ext cx="2874346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E6D430E-E1ED-5D4E-8B72-A0466084989C}"/>
              </a:ext>
            </a:extLst>
          </p:cNvPr>
          <p:cNvSpPr txBox="1"/>
          <p:nvPr/>
        </p:nvSpPr>
        <p:spPr>
          <a:xfrm>
            <a:off x="1332828" y="14403556"/>
            <a:ext cx="25184772" cy="80481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8000" dirty="0"/>
              <a:t>This work was supported by the National Science Foundation under Award Number 2027456 (COVID-ARC)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C976BD-0DCE-664E-8BAF-EED2F298A326}"/>
              </a:ext>
            </a:extLst>
          </p:cNvPr>
          <p:cNvSpPr txBox="1"/>
          <p:nvPr/>
        </p:nvSpPr>
        <p:spPr>
          <a:xfrm>
            <a:off x="21991885" y="5371494"/>
            <a:ext cx="143123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6600" b="1" dirty="0">
                <a:solidFill>
                  <a:srgbClr val="A80000"/>
                </a:solidFill>
              </a:rPr>
              <a:t>Thank you, Laboratory of Neuro Imaging (LONI), for this great opportunity!</a:t>
            </a:r>
          </a:p>
        </p:txBody>
      </p:sp>
    </p:spTree>
    <p:extLst>
      <p:ext uri="{BB962C8B-B14F-4D97-AF65-F5344CB8AC3E}">
        <p14:creationId xmlns:p14="http://schemas.microsoft.com/office/powerpoint/2010/main" val="3105610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3618</TotalTime>
  <Words>628</Words>
  <Application>Microsoft Macintosh PowerPoint</Application>
  <PresentationFormat>Custom</PresentationFormat>
  <Paragraphs>63</Paragraphs>
  <Slides>7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PowerPoint Presentation</vt:lpstr>
      <vt:lpstr>Coronavirus Pandemic Has Changed Our Lives</vt:lpstr>
      <vt:lpstr>Understanding Coronavirus</vt:lpstr>
      <vt:lpstr>How virus enters the brain</vt:lpstr>
      <vt:lpstr>Neurologic Symptoms</vt:lpstr>
      <vt:lpstr>Things can help to improve: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Yujia Zhang</dc:creator>
  <cp:lastModifiedBy>Alexis Bennett</cp:lastModifiedBy>
  <cp:revision>21</cp:revision>
  <dcterms:created xsi:type="dcterms:W3CDTF">2021-01-22T01:54:30Z</dcterms:created>
  <dcterms:modified xsi:type="dcterms:W3CDTF">2022-05-27T16:35:16Z</dcterms:modified>
</cp:coreProperties>
</file>